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Amatic SC"/>
      <p:regular r:id="rId25"/>
      <p:bold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AmaticSC-bold.fntdata"/><Relationship Id="rId25" Type="http://schemas.openxmlformats.org/officeDocument/2006/relationships/font" Target="fonts/AmaticSC-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718866d86c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718866d86c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718866d86c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718866d86c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718866d86c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718866d86c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718866d86c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718866d86c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718866d86c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718866d86c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718866d86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718866d86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718866d86c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18866d86c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718866d86c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718866d86c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718866d86c_7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718866d86c_7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718866d86c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718866d86c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7184c03f0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7184c03f0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7184c03f0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7184c03f0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7184c03f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7184c03f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718866d86c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718866d86c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7184c03f0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7184c03f0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718866d86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718866d86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718866d86c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718866d86c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718866d86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718866d86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jpg"/><Relationship Id="rId4" Type="http://schemas.openxmlformats.org/officeDocument/2006/relationships/image" Target="../media/image12.jpg"/><Relationship Id="rId5" Type="http://schemas.openxmlformats.org/officeDocument/2006/relationships/image" Target="../media/image14.jpg"/><Relationship Id="rId6" Type="http://schemas.openxmlformats.org/officeDocument/2006/relationships/image" Target="../media/image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peerj.com/articles/1337/" TargetMode="External"/><Relationship Id="rId4" Type="http://schemas.openxmlformats.org/officeDocument/2006/relationships/hyperlink" Target="https://www.perishablenews.com/bakery/gluten-free-bread-market-sales-surge/" TargetMode="External"/><Relationship Id="rId9" Type="http://schemas.openxmlformats.org/officeDocument/2006/relationships/hyperlink" Target="https://www.cmegroup.com/es/education/featured-reports/wheat-will-high-inventory-further-dent-prices.html" TargetMode="External"/><Relationship Id="rId5" Type="http://schemas.openxmlformats.org/officeDocument/2006/relationships/hyperlink" Target="https://wholegrainscouncil.org/newsroom/whole-grain-statistics" TargetMode="External"/><Relationship Id="rId6" Type="http://schemas.openxmlformats.org/officeDocument/2006/relationships/hyperlink" Target="https://www.statista.com/statistics/191192/fresh-bread-category-share-in-2011/" TargetMode="External"/><Relationship Id="rId7" Type="http://schemas.openxmlformats.org/officeDocument/2006/relationships/hyperlink" Target="http://www.magazinebbm.com/english/world-bread-and-bakery-products-market/.html" TargetMode="External"/><Relationship Id="rId8" Type="http://schemas.openxmlformats.org/officeDocument/2006/relationships/hyperlink" Target="https://ranking-empresas.eleconomista.es/sector-1071.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p:nvPr/>
        </p:nvSpPr>
        <p:spPr>
          <a:xfrm>
            <a:off x="-28100" y="-56225"/>
            <a:ext cx="9289200" cy="5283900"/>
          </a:xfrm>
          <a:prstGeom prst="rect">
            <a:avLst/>
          </a:prstGeom>
          <a:solidFill>
            <a:srgbClr val="000000">
              <a:alpha val="424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txBox="1"/>
          <p:nvPr>
            <p:ph type="ctrTitle"/>
          </p:nvPr>
        </p:nvSpPr>
        <p:spPr>
          <a:xfrm>
            <a:off x="311708" y="9272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FFFFFF"/>
                </a:solidFill>
              </a:rPr>
              <a:t>5 fuerzas competitivas para la industria del pan</a:t>
            </a:r>
            <a:endParaRPr b="1">
              <a:solidFill>
                <a:srgbClr val="FFFFFF"/>
              </a:solidFill>
            </a:endParaRPr>
          </a:p>
        </p:txBody>
      </p:sp>
      <p:sp>
        <p:nvSpPr>
          <p:cNvPr id="56" name="Google Shape;56;p13"/>
          <p:cNvSpPr txBox="1"/>
          <p:nvPr>
            <p:ph idx="1" type="subTitle"/>
          </p:nvPr>
        </p:nvSpPr>
        <p:spPr>
          <a:xfrm>
            <a:off x="464100" y="3430300"/>
            <a:ext cx="8520600" cy="1166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600">
                <a:solidFill>
                  <a:srgbClr val="FFFFFF"/>
                </a:solidFill>
              </a:rPr>
              <a:t>Javier Hernández</a:t>
            </a:r>
            <a:endParaRPr sz="1600">
              <a:solidFill>
                <a:srgbClr val="FFFFFF"/>
              </a:solidFill>
            </a:endParaRPr>
          </a:p>
          <a:p>
            <a:pPr indent="0" lvl="0" marL="0" rtl="0" algn="r">
              <a:spcBef>
                <a:spcPts val="0"/>
              </a:spcBef>
              <a:spcAft>
                <a:spcPts val="0"/>
              </a:spcAft>
              <a:buNone/>
            </a:pPr>
            <a:r>
              <a:rPr lang="en" sz="1600">
                <a:solidFill>
                  <a:srgbClr val="FFFFFF"/>
                </a:solidFill>
              </a:rPr>
              <a:t>María Martha Garzaro</a:t>
            </a:r>
            <a:endParaRPr sz="1600">
              <a:solidFill>
                <a:srgbClr val="FFFFFF"/>
              </a:solidFill>
            </a:endParaRPr>
          </a:p>
          <a:p>
            <a:pPr indent="0" lvl="0" marL="0" rtl="0" algn="r">
              <a:spcBef>
                <a:spcPts val="0"/>
              </a:spcBef>
              <a:spcAft>
                <a:spcPts val="0"/>
              </a:spcAft>
              <a:buNone/>
            </a:pPr>
            <a:r>
              <a:rPr lang="en" sz="1600">
                <a:solidFill>
                  <a:srgbClr val="FFFFFF"/>
                </a:solidFill>
              </a:rPr>
              <a:t>Jorge Pineda</a:t>
            </a:r>
            <a:endParaRPr sz="1600">
              <a:solidFill>
                <a:srgbClr val="FFFFFF"/>
              </a:solidFill>
            </a:endParaRPr>
          </a:p>
          <a:p>
            <a:pPr indent="0" lvl="0" marL="0" rtl="0" algn="r">
              <a:spcBef>
                <a:spcPts val="0"/>
              </a:spcBef>
              <a:spcAft>
                <a:spcPts val="0"/>
              </a:spcAft>
              <a:buNone/>
            </a:pPr>
            <a:r>
              <a:rPr lang="en" sz="1600">
                <a:solidFill>
                  <a:srgbClr val="FFFFFF"/>
                </a:solidFill>
              </a:rPr>
              <a:t>Daniel Ulloa</a:t>
            </a:r>
            <a:endParaRPr sz="1600">
              <a:solidFill>
                <a:srgbClr val="FFFFFF"/>
              </a:solidFill>
            </a:endParaRPr>
          </a:p>
          <a:p>
            <a:pPr indent="0" lvl="0" marL="0" rtl="0" algn="r">
              <a:spcBef>
                <a:spcPts val="0"/>
              </a:spcBef>
              <a:spcAft>
                <a:spcPts val="0"/>
              </a:spcAft>
              <a:buNone/>
            </a:pPr>
            <a:r>
              <a:rPr lang="en" sz="1600">
                <a:solidFill>
                  <a:srgbClr val="FFFFFF"/>
                </a:solidFill>
              </a:rPr>
              <a:t>María José Calderón</a:t>
            </a:r>
            <a:endParaRPr sz="1600">
              <a:solidFill>
                <a:srgbClr val="FFFFFF"/>
              </a:solidFill>
            </a:endParaRPr>
          </a:p>
          <a:p>
            <a:pPr indent="0" lvl="0" marL="0" rtl="0" algn="r">
              <a:spcBef>
                <a:spcPts val="0"/>
              </a:spcBef>
              <a:spcAft>
                <a:spcPts val="0"/>
              </a:spcAft>
              <a:buNone/>
            </a:pPr>
            <a:r>
              <a:t/>
            </a:r>
            <a:endParaRPr sz="1600">
              <a:solidFill>
                <a:srgbClr val="FFFFFF"/>
              </a:solidFill>
            </a:endParaRPr>
          </a:p>
          <a:p>
            <a:pPr indent="0" lvl="0" marL="0" rtl="0" algn="r">
              <a:spcBef>
                <a:spcPts val="0"/>
              </a:spcBef>
              <a:spcAft>
                <a:spcPts val="0"/>
              </a:spcAft>
              <a:buNone/>
            </a:pPr>
            <a:r>
              <a:t/>
            </a:r>
            <a:endParaRPr sz="16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Sector principal</a:t>
            </a:r>
            <a:endParaRPr/>
          </a:p>
          <a:p>
            <a:pPr indent="0" lvl="0" marL="0" rtl="0" algn="l">
              <a:spcBef>
                <a:spcPts val="0"/>
              </a:spcBef>
              <a:spcAft>
                <a:spcPts val="0"/>
              </a:spcAft>
              <a:buNone/>
            </a:pPr>
            <a:r>
              <a:t/>
            </a:r>
            <a:endParaRPr/>
          </a:p>
        </p:txBody>
      </p:sp>
      <p:sp>
        <p:nvSpPr>
          <p:cNvPr id="117" name="Google Shape;117;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Consumidores de pan tradicional (todo tipo de pan sin variaciones)</a:t>
            </a:r>
            <a:endParaRPr/>
          </a:p>
          <a:p>
            <a:pPr indent="0" lvl="0" marL="0" rtl="0" algn="l">
              <a:spcBef>
                <a:spcPts val="1600"/>
              </a:spcBef>
              <a:spcAft>
                <a:spcPts val="0"/>
              </a:spcAft>
              <a:buNone/>
            </a:pPr>
            <a:r>
              <a:rPr lang="en"/>
              <a:t>125 millones de toneladas consumidas en el 2011 y un crecimiento del 0.9% en promedio cada 5 años</a:t>
            </a:r>
            <a:endParaRPr/>
          </a:p>
          <a:p>
            <a:pPr indent="0" lvl="0" marL="0" rtl="0" algn="l">
              <a:spcBef>
                <a:spcPts val="1600"/>
              </a:spcBef>
              <a:spcAft>
                <a:spcPts val="0"/>
              </a:spcAft>
              <a:buNone/>
            </a:pPr>
            <a:r>
              <a:rPr lang="en"/>
              <a:t>Consumo masivo causa un aumento del 17.8% de importaciones de pan en 	E.E.U.U durante la década del 2010</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pic>
        <p:nvPicPr>
          <p:cNvPr id="122" name="Google Shape;122;p23"/>
          <p:cNvPicPr preferRelativeResize="0"/>
          <p:nvPr/>
        </p:nvPicPr>
        <p:blipFill>
          <a:blip r:embed="rId3">
            <a:alphaModFix/>
          </a:blip>
          <a:stretch>
            <a:fillRect/>
          </a:stretch>
        </p:blipFill>
        <p:spPr>
          <a:xfrm>
            <a:off x="1355000" y="773150"/>
            <a:ext cx="6265841" cy="3820976"/>
          </a:xfrm>
          <a:prstGeom prst="rect">
            <a:avLst/>
          </a:prstGeom>
          <a:noFill/>
          <a:ln>
            <a:noFill/>
          </a:ln>
        </p:spPr>
      </p:pic>
      <p:sp>
        <p:nvSpPr>
          <p:cNvPr id="123" name="Google Shape;123;p23"/>
          <p:cNvSpPr txBox="1"/>
          <p:nvPr/>
        </p:nvSpPr>
        <p:spPr>
          <a:xfrm>
            <a:off x="2306700" y="4653450"/>
            <a:ext cx="4707900" cy="22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Grafica obtenida de: Statista, 2017</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Sectores secundarios</a:t>
            </a:r>
            <a:endParaRPr/>
          </a:p>
        </p:txBody>
      </p:sp>
      <p:sp>
        <p:nvSpPr>
          <p:cNvPr id="129" name="Google Shape;129;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Consumidores de grano integral</a:t>
            </a:r>
            <a:endParaRPr/>
          </a:p>
          <a:p>
            <a:pPr indent="0" lvl="0" marL="0" rtl="0" algn="l">
              <a:spcBef>
                <a:spcPts val="1600"/>
              </a:spcBef>
              <a:spcAft>
                <a:spcPts val="0"/>
              </a:spcAft>
              <a:buNone/>
            </a:pPr>
            <a:r>
              <a:rPr lang="en"/>
              <a:t>Consumo en niños aumentó un 13.48% entre el 2013-2014</a:t>
            </a:r>
            <a:endParaRPr/>
          </a:p>
          <a:p>
            <a:pPr indent="0" lvl="0" marL="0" rtl="0" algn="l">
              <a:spcBef>
                <a:spcPts val="1600"/>
              </a:spcBef>
              <a:spcAft>
                <a:spcPts val="1600"/>
              </a:spcAft>
              <a:buNone/>
            </a:pPr>
            <a:r>
              <a:rPr lang="en"/>
              <a:t>Aumento en consumo de un 26% en población en general del 2005 al 2015.</a:t>
            </a:r>
            <a:endParaRPr/>
          </a:p>
        </p:txBody>
      </p:sp>
      <p:pic>
        <p:nvPicPr>
          <p:cNvPr id="130" name="Google Shape;130;p24"/>
          <p:cNvPicPr preferRelativeResize="0"/>
          <p:nvPr/>
        </p:nvPicPr>
        <p:blipFill>
          <a:blip r:embed="rId3">
            <a:alphaModFix/>
          </a:blip>
          <a:stretch>
            <a:fillRect/>
          </a:stretch>
        </p:blipFill>
        <p:spPr>
          <a:xfrm>
            <a:off x="5325300" y="2912875"/>
            <a:ext cx="2889150" cy="1912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5"/>
          <p:cNvSpPr txBox="1"/>
          <p:nvPr>
            <p:ph idx="1" type="body"/>
          </p:nvPr>
        </p:nvSpPr>
        <p:spPr>
          <a:xfrm>
            <a:off x="311700" y="3041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Gluten-free, wheat free</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En E.E.U.U, se estima que un 1 de cada 133 personas es alérgica al gluten</a:t>
            </a:r>
            <a:endParaRPr/>
          </a:p>
          <a:p>
            <a:pPr indent="0" lvl="0" marL="0" rtl="0" algn="l">
              <a:spcBef>
                <a:spcPts val="1600"/>
              </a:spcBef>
              <a:spcAft>
                <a:spcPts val="0"/>
              </a:spcAft>
              <a:buNone/>
            </a:pPr>
            <a:r>
              <a:rPr lang="en"/>
              <a:t>Crecimiento en la población intolerante durante las últimas décadas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36" name="Google Shape;136;p25"/>
          <p:cNvSpPr/>
          <p:nvPr/>
        </p:nvSpPr>
        <p:spPr>
          <a:xfrm>
            <a:off x="6074525" y="2283750"/>
            <a:ext cx="2095274" cy="2722174"/>
          </a:xfrm>
          <a:prstGeom prst="rect">
            <a:avLst/>
          </a:prstGeom>
          <a:noFill/>
          <a:ln>
            <a:noFill/>
          </a:ln>
        </p:spPr>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pic>
        <p:nvPicPr>
          <p:cNvPr id="141" name="Google Shape;141;p26"/>
          <p:cNvPicPr preferRelativeResize="0"/>
          <p:nvPr/>
        </p:nvPicPr>
        <p:blipFill>
          <a:blip r:embed="rId3">
            <a:alphaModFix/>
          </a:blip>
          <a:stretch>
            <a:fillRect/>
          </a:stretch>
        </p:blipFill>
        <p:spPr>
          <a:xfrm>
            <a:off x="1561263" y="404600"/>
            <a:ext cx="6021473" cy="3756125"/>
          </a:xfrm>
          <a:prstGeom prst="rect">
            <a:avLst/>
          </a:prstGeom>
          <a:noFill/>
          <a:ln>
            <a:noFill/>
          </a:ln>
        </p:spPr>
      </p:pic>
      <p:sp>
        <p:nvSpPr>
          <p:cNvPr id="142" name="Google Shape;142;p26"/>
          <p:cNvSpPr txBox="1"/>
          <p:nvPr/>
        </p:nvSpPr>
        <p:spPr>
          <a:xfrm>
            <a:off x="3170325" y="4160725"/>
            <a:ext cx="5734500" cy="3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Gráfica desarrollada por: PubMed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6" name="Shape 146"/>
        <p:cNvGrpSpPr/>
        <p:nvPr/>
      </p:nvGrpSpPr>
      <p:grpSpPr>
        <a:xfrm>
          <a:off x="0" y="0"/>
          <a:ext cx="0" cy="0"/>
          <a:chOff x="0" y="0"/>
          <a:chExt cx="0" cy="0"/>
        </a:xfrm>
      </p:grpSpPr>
      <p:sp>
        <p:nvSpPr>
          <p:cNvPr id="147" name="Google Shape;147;p27"/>
          <p:cNvSpPr txBox="1"/>
          <p:nvPr/>
        </p:nvSpPr>
        <p:spPr>
          <a:xfrm>
            <a:off x="2429125" y="1884500"/>
            <a:ext cx="4711200" cy="14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rgbClr val="FFFFFF"/>
                </a:solidFill>
                <a:latin typeface="Amatic SC"/>
                <a:ea typeface="Amatic SC"/>
                <a:cs typeface="Amatic SC"/>
                <a:sym typeface="Amatic SC"/>
              </a:rPr>
              <a:t>Competidores Potenciales</a:t>
            </a:r>
            <a:endParaRPr sz="6000">
              <a:solidFill>
                <a:srgbClr val="FFFFFF"/>
              </a:solidFill>
              <a:latin typeface="Amatic SC"/>
              <a:ea typeface="Amatic SC"/>
              <a:cs typeface="Amatic SC"/>
              <a:sym typeface="Amatic SC"/>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latin typeface="Amatic SC"/>
                <a:ea typeface="Amatic SC"/>
                <a:cs typeface="Amatic SC"/>
                <a:sym typeface="Amatic SC"/>
              </a:rPr>
              <a:t>¿</a:t>
            </a:r>
            <a:r>
              <a:rPr lang="en">
                <a:latin typeface="Amatic SC"/>
                <a:ea typeface="Amatic SC"/>
                <a:cs typeface="Amatic SC"/>
                <a:sym typeface="Amatic SC"/>
              </a:rPr>
              <a:t>Qué son?: empresas con capacidad de entrar a competir.</a:t>
            </a:r>
            <a:endParaRPr>
              <a:latin typeface="Amatic SC"/>
              <a:ea typeface="Amatic SC"/>
              <a:cs typeface="Amatic SC"/>
              <a:sym typeface="Amatic SC"/>
            </a:endParaRPr>
          </a:p>
        </p:txBody>
      </p:sp>
      <p:sp>
        <p:nvSpPr>
          <p:cNvPr id="153" name="Google Shape;153;p28"/>
          <p:cNvSpPr txBox="1"/>
          <p:nvPr>
            <p:ph idx="1" type="body"/>
          </p:nvPr>
        </p:nvSpPr>
        <p:spPr>
          <a:xfrm>
            <a:off x="311700" y="1394525"/>
            <a:ext cx="8520600" cy="3416400"/>
          </a:xfrm>
          <a:prstGeom prst="rect">
            <a:avLst/>
          </a:prstGeom>
          <a:ln cap="flat" cmpd="sng" w="9525">
            <a:solidFill>
              <a:srgbClr val="FCE5CD"/>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spcBef>
                <a:spcPts val="0"/>
              </a:spcBef>
              <a:spcAft>
                <a:spcPts val="0"/>
              </a:spcAft>
              <a:buNone/>
            </a:pPr>
            <a:r>
              <a:rPr lang="en">
                <a:solidFill>
                  <a:srgbClr val="EA9999"/>
                </a:solidFill>
                <a:latin typeface="Amatic SC"/>
                <a:ea typeface="Amatic SC"/>
                <a:cs typeface="Amatic SC"/>
                <a:sym typeface="Amatic SC"/>
              </a:rPr>
              <a:t>Análisis de la fuerza, para determinar la intensidad de la competencia hay que considerar :</a:t>
            </a:r>
            <a:endParaRPr>
              <a:solidFill>
                <a:srgbClr val="EA9999"/>
              </a:solidFill>
              <a:latin typeface="Amatic SC"/>
              <a:ea typeface="Amatic SC"/>
              <a:cs typeface="Amatic SC"/>
              <a:sym typeface="Amatic SC"/>
            </a:endParaRPr>
          </a:p>
          <a:p>
            <a:pPr indent="-381000" lvl="0" marL="457200" rtl="0" algn="l">
              <a:spcBef>
                <a:spcPts val="1600"/>
              </a:spcBef>
              <a:spcAft>
                <a:spcPts val="0"/>
              </a:spcAft>
              <a:buSzPts val="2400"/>
              <a:buFont typeface="Amatic SC"/>
              <a:buChar char="●"/>
            </a:pPr>
            <a:r>
              <a:rPr lang="en" sz="2400">
                <a:latin typeface="Amatic SC"/>
                <a:ea typeface="Amatic SC"/>
                <a:cs typeface="Amatic SC"/>
                <a:sym typeface="Amatic SC"/>
              </a:rPr>
              <a:t>Concentración: muchas empresas forman parte del mercado, las que no dominan tanto no tienen libertad para fijación de precios.</a:t>
            </a:r>
            <a:endParaRPr sz="2400">
              <a:latin typeface="Amatic SC"/>
              <a:ea typeface="Amatic SC"/>
              <a:cs typeface="Amatic SC"/>
              <a:sym typeface="Amatic SC"/>
            </a:endParaRPr>
          </a:p>
          <a:p>
            <a:pPr indent="-381000" lvl="0" marL="457200" rtl="0" algn="l">
              <a:spcBef>
                <a:spcPts val="0"/>
              </a:spcBef>
              <a:spcAft>
                <a:spcPts val="0"/>
              </a:spcAft>
              <a:buSzPts val="2400"/>
              <a:buFont typeface="Amatic SC"/>
              <a:buChar char="●"/>
            </a:pPr>
            <a:r>
              <a:rPr lang="en" sz="2400">
                <a:latin typeface="Amatic SC"/>
                <a:ea typeface="Amatic SC"/>
                <a:cs typeface="Amatic SC"/>
                <a:sym typeface="Amatic SC"/>
              </a:rPr>
              <a:t>Diversidad de competidores: orígenes, objetivos, costos y estrategias.</a:t>
            </a:r>
            <a:endParaRPr sz="2400">
              <a:latin typeface="Amatic SC"/>
              <a:ea typeface="Amatic SC"/>
              <a:cs typeface="Amatic SC"/>
              <a:sym typeface="Amatic SC"/>
            </a:endParaRPr>
          </a:p>
          <a:p>
            <a:pPr indent="-381000" lvl="0" marL="457200" rtl="0" algn="l">
              <a:spcBef>
                <a:spcPts val="0"/>
              </a:spcBef>
              <a:spcAft>
                <a:spcPts val="0"/>
              </a:spcAft>
              <a:buSzPts val="2400"/>
              <a:buFont typeface="Amatic SC"/>
              <a:buChar char="●"/>
            </a:pPr>
            <a:r>
              <a:rPr lang="en" sz="2400">
                <a:latin typeface="Amatic SC"/>
                <a:ea typeface="Amatic SC"/>
                <a:cs typeface="Amatic SC"/>
                <a:sym typeface="Amatic SC"/>
              </a:rPr>
              <a:t>Diferenciación del producto: Tiendas de retail</a:t>
            </a:r>
            <a:endParaRPr sz="2400">
              <a:latin typeface="Amatic SC"/>
              <a:ea typeface="Amatic SC"/>
              <a:cs typeface="Amatic SC"/>
              <a:sym typeface="Amatic SC"/>
            </a:endParaRPr>
          </a:p>
          <a:p>
            <a:pPr indent="-381000" lvl="0" marL="457200" rtl="0" algn="l">
              <a:spcBef>
                <a:spcPts val="0"/>
              </a:spcBef>
              <a:spcAft>
                <a:spcPts val="0"/>
              </a:spcAft>
              <a:buSzPts val="2400"/>
              <a:buFont typeface="Amatic SC"/>
              <a:buChar char="●"/>
            </a:pPr>
            <a:r>
              <a:rPr lang="en" sz="2400">
                <a:latin typeface="Amatic SC"/>
                <a:ea typeface="Amatic SC"/>
                <a:cs typeface="Amatic SC"/>
                <a:sym typeface="Amatic SC"/>
              </a:rPr>
              <a:t>Condiciones de costo: Competencia desleal de los informales</a:t>
            </a:r>
            <a:endParaRPr sz="2400">
              <a:latin typeface="Amatic SC"/>
              <a:ea typeface="Amatic SC"/>
              <a:cs typeface="Amatic SC"/>
              <a:sym typeface="Amatic SC"/>
            </a:endParaRPr>
          </a:p>
          <a:p>
            <a:pPr indent="0" lvl="0" marL="457200" rtl="0" algn="l">
              <a:spcBef>
                <a:spcPts val="1600"/>
              </a:spcBef>
              <a:spcAft>
                <a:spcPts val="1600"/>
              </a:spcAft>
              <a:buNone/>
            </a:pPr>
            <a:r>
              <a:t/>
            </a:r>
            <a:endParaRPr sz="2400">
              <a:latin typeface="Amatic SC"/>
              <a:ea typeface="Amatic SC"/>
              <a:cs typeface="Amatic SC"/>
              <a:sym typeface="Amatic SC"/>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9"/>
          <p:cNvSpPr txBox="1"/>
          <p:nvPr>
            <p:ph type="ctrTitle"/>
          </p:nvPr>
        </p:nvSpPr>
        <p:spPr>
          <a:xfrm>
            <a:off x="311708" y="71112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59" name="Google Shape;159;p2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60" name="Google Shape;160;p29"/>
          <p:cNvPicPr preferRelativeResize="0"/>
          <p:nvPr/>
        </p:nvPicPr>
        <p:blipFill>
          <a:blip r:embed="rId3">
            <a:alphaModFix/>
          </a:blip>
          <a:stretch>
            <a:fillRect/>
          </a:stretch>
        </p:blipFill>
        <p:spPr>
          <a:xfrm>
            <a:off x="0" y="0"/>
            <a:ext cx="9144003" cy="5143498"/>
          </a:xfrm>
          <a:prstGeom prst="rect">
            <a:avLst/>
          </a:prstGeom>
          <a:noFill/>
          <a:ln>
            <a:noFill/>
          </a:ln>
        </p:spPr>
      </p:pic>
      <p:sp>
        <p:nvSpPr>
          <p:cNvPr id="161" name="Google Shape;161;p29"/>
          <p:cNvSpPr txBox="1"/>
          <p:nvPr/>
        </p:nvSpPr>
        <p:spPr>
          <a:xfrm>
            <a:off x="2754350" y="1137425"/>
            <a:ext cx="6423000" cy="7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9"/>
          <p:cNvSpPr txBox="1"/>
          <p:nvPr/>
        </p:nvSpPr>
        <p:spPr>
          <a:xfrm>
            <a:off x="2810100" y="1360450"/>
            <a:ext cx="5497500" cy="34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rgbClr val="FFFFFF"/>
                </a:solidFill>
              </a:rPr>
              <a:t>Productos </a:t>
            </a:r>
            <a:endParaRPr sz="6000">
              <a:solidFill>
                <a:srgbClr val="FFFFFF"/>
              </a:solidFill>
            </a:endParaRPr>
          </a:p>
          <a:p>
            <a:pPr indent="0" lvl="0" marL="0" rtl="0" algn="l">
              <a:spcBef>
                <a:spcPts val="0"/>
              </a:spcBef>
              <a:spcAft>
                <a:spcPts val="0"/>
              </a:spcAft>
              <a:buNone/>
            </a:pPr>
            <a:r>
              <a:rPr lang="en" sz="6000">
                <a:solidFill>
                  <a:srgbClr val="FFFFFF"/>
                </a:solidFill>
              </a:rPr>
              <a:t>Sustitutos</a:t>
            </a:r>
            <a:endParaRPr sz="600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30"/>
          <p:cNvSpPr txBox="1"/>
          <p:nvPr>
            <p:ph type="ctrTitle"/>
          </p:nvPr>
        </p:nvSpPr>
        <p:spPr>
          <a:xfrm>
            <a:off x="623400" y="156125"/>
            <a:ext cx="8520600" cy="71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Cuales son los productos sustitutos:</a:t>
            </a:r>
            <a:endParaRPr/>
          </a:p>
        </p:txBody>
      </p:sp>
      <p:sp>
        <p:nvSpPr>
          <p:cNvPr id="168" name="Google Shape;168;p30"/>
          <p:cNvSpPr txBox="1"/>
          <p:nvPr>
            <p:ph idx="1" type="subTitle"/>
          </p:nvPr>
        </p:nvSpPr>
        <p:spPr>
          <a:xfrm>
            <a:off x="623400" y="963850"/>
            <a:ext cx="4476600" cy="214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t>
            </a:r>
            <a:r>
              <a:rPr lang="en" sz="2000">
                <a:solidFill>
                  <a:srgbClr val="000000"/>
                </a:solidFill>
              </a:rPr>
              <a:t>Avena (Mas car,fortaleza)  </a:t>
            </a:r>
            <a:endParaRPr sz="2000">
              <a:solidFill>
                <a:srgbClr val="000000"/>
              </a:solidFill>
            </a:endParaRPr>
          </a:p>
          <a:p>
            <a:pPr indent="0" lvl="0" marL="0" rtl="0" algn="l">
              <a:spcBef>
                <a:spcPts val="0"/>
              </a:spcBef>
              <a:spcAft>
                <a:spcPts val="0"/>
              </a:spcAft>
              <a:buNone/>
            </a:pPr>
            <a:r>
              <a:rPr lang="en" sz="2000">
                <a:solidFill>
                  <a:srgbClr val="000000"/>
                </a:solidFill>
              </a:rPr>
              <a:t>-Tortillas de maíz (Mas barato</a:t>
            </a:r>
            <a:endParaRPr sz="2000">
              <a:solidFill>
                <a:srgbClr val="000000"/>
              </a:solidFill>
            </a:endParaRPr>
          </a:p>
          <a:p>
            <a:pPr indent="0" lvl="0" marL="0" rtl="0" algn="l">
              <a:spcBef>
                <a:spcPts val="0"/>
              </a:spcBef>
              <a:spcAft>
                <a:spcPts val="0"/>
              </a:spcAft>
              <a:buNone/>
            </a:pPr>
            <a:r>
              <a:rPr lang="en" sz="2000">
                <a:solidFill>
                  <a:srgbClr val="000000"/>
                </a:solidFill>
              </a:rPr>
              <a:t>amenaza)</a:t>
            </a:r>
            <a:endParaRPr sz="2000">
              <a:solidFill>
                <a:srgbClr val="000000"/>
              </a:solidFill>
            </a:endParaRPr>
          </a:p>
          <a:p>
            <a:pPr indent="0" lvl="0" marL="0" rtl="0" algn="l">
              <a:spcBef>
                <a:spcPts val="0"/>
              </a:spcBef>
              <a:spcAft>
                <a:spcPts val="0"/>
              </a:spcAft>
              <a:buNone/>
            </a:pPr>
            <a:r>
              <a:rPr lang="en" sz="2000">
                <a:solidFill>
                  <a:srgbClr val="000000"/>
                </a:solidFill>
              </a:rPr>
              <a:t>-Galletas de arroz (mas caras </a:t>
            </a:r>
            <a:endParaRPr sz="2000">
              <a:solidFill>
                <a:srgbClr val="000000"/>
              </a:solidFill>
            </a:endParaRPr>
          </a:p>
          <a:p>
            <a:pPr indent="0" lvl="0" marL="0" rtl="0" algn="l">
              <a:spcBef>
                <a:spcPts val="0"/>
              </a:spcBef>
              <a:spcAft>
                <a:spcPts val="0"/>
              </a:spcAft>
              <a:buNone/>
            </a:pPr>
            <a:r>
              <a:rPr lang="en" sz="2000">
                <a:solidFill>
                  <a:srgbClr val="000000"/>
                </a:solidFill>
              </a:rPr>
              <a:t>fortaleza)</a:t>
            </a:r>
            <a:endParaRPr sz="2000">
              <a:solidFill>
                <a:srgbClr val="000000"/>
              </a:solidFill>
            </a:endParaRPr>
          </a:p>
          <a:p>
            <a:pPr indent="0" lvl="0" marL="0" rtl="0" algn="l">
              <a:spcBef>
                <a:spcPts val="0"/>
              </a:spcBef>
              <a:spcAft>
                <a:spcPts val="0"/>
              </a:spcAft>
              <a:buNone/>
            </a:pPr>
            <a:r>
              <a:rPr lang="en" sz="2000">
                <a:solidFill>
                  <a:srgbClr val="000000"/>
                </a:solidFill>
              </a:rPr>
              <a:t>-Arepas (mas baratas, amenaza)</a:t>
            </a:r>
            <a:endParaRPr sz="2000">
              <a:solidFill>
                <a:srgbClr val="000000"/>
              </a:solidFill>
            </a:endParaRPr>
          </a:p>
        </p:txBody>
      </p:sp>
      <p:pic>
        <p:nvPicPr>
          <p:cNvPr id="169" name="Google Shape;169;p30"/>
          <p:cNvPicPr preferRelativeResize="0"/>
          <p:nvPr/>
        </p:nvPicPr>
        <p:blipFill>
          <a:blip r:embed="rId3">
            <a:alphaModFix/>
          </a:blip>
          <a:stretch>
            <a:fillRect/>
          </a:stretch>
        </p:blipFill>
        <p:spPr>
          <a:xfrm>
            <a:off x="5100000" y="1101825"/>
            <a:ext cx="2931723" cy="1649099"/>
          </a:xfrm>
          <a:prstGeom prst="rect">
            <a:avLst/>
          </a:prstGeom>
          <a:noFill/>
          <a:ln>
            <a:noFill/>
          </a:ln>
        </p:spPr>
      </p:pic>
      <p:pic>
        <p:nvPicPr>
          <p:cNvPr id="170" name="Google Shape;170;p30"/>
          <p:cNvPicPr preferRelativeResize="0"/>
          <p:nvPr/>
        </p:nvPicPr>
        <p:blipFill>
          <a:blip r:embed="rId4">
            <a:alphaModFix/>
          </a:blip>
          <a:stretch>
            <a:fillRect/>
          </a:stretch>
        </p:blipFill>
        <p:spPr>
          <a:xfrm>
            <a:off x="5100000" y="3198950"/>
            <a:ext cx="2931734" cy="1649101"/>
          </a:xfrm>
          <a:prstGeom prst="rect">
            <a:avLst/>
          </a:prstGeom>
          <a:noFill/>
          <a:ln>
            <a:noFill/>
          </a:ln>
        </p:spPr>
      </p:pic>
      <p:pic>
        <p:nvPicPr>
          <p:cNvPr id="171" name="Google Shape;171;p30"/>
          <p:cNvPicPr preferRelativeResize="0"/>
          <p:nvPr/>
        </p:nvPicPr>
        <p:blipFill>
          <a:blip r:embed="rId5">
            <a:alphaModFix/>
          </a:blip>
          <a:stretch>
            <a:fillRect/>
          </a:stretch>
        </p:blipFill>
        <p:spPr>
          <a:xfrm>
            <a:off x="2922900" y="3203475"/>
            <a:ext cx="1649100" cy="1649100"/>
          </a:xfrm>
          <a:prstGeom prst="rect">
            <a:avLst/>
          </a:prstGeom>
          <a:noFill/>
          <a:ln>
            <a:noFill/>
          </a:ln>
        </p:spPr>
      </p:pic>
      <p:pic>
        <p:nvPicPr>
          <p:cNvPr id="172" name="Google Shape;172;p30"/>
          <p:cNvPicPr preferRelativeResize="0"/>
          <p:nvPr/>
        </p:nvPicPr>
        <p:blipFill rotWithShape="1">
          <a:blip r:embed="rId6">
            <a:alphaModFix/>
          </a:blip>
          <a:srcRect b="0" l="0" r="0" t="0"/>
          <a:stretch/>
        </p:blipFill>
        <p:spPr>
          <a:xfrm>
            <a:off x="283075" y="3203475"/>
            <a:ext cx="2236375" cy="16490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Fuentes de Información</a:t>
            </a:r>
            <a:endParaRPr/>
          </a:p>
        </p:txBody>
      </p:sp>
      <p:sp>
        <p:nvSpPr>
          <p:cNvPr id="178" name="Google Shape;178;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https://peerj.com/articles/1337/</a:t>
            </a:r>
            <a:endParaRPr/>
          </a:p>
          <a:p>
            <a:pPr indent="0" lvl="0" marL="0" rtl="0" algn="l">
              <a:spcBef>
                <a:spcPts val="1600"/>
              </a:spcBef>
              <a:spcAft>
                <a:spcPts val="0"/>
              </a:spcAft>
              <a:buNone/>
            </a:pPr>
            <a:r>
              <a:rPr lang="en" sz="1100" u="sng">
                <a:solidFill>
                  <a:schemeClr val="hlink"/>
                </a:solidFill>
                <a:hlinkClick r:id="rId4"/>
              </a:rPr>
              <a:t>https://www.perishablenews.com/bakery/gluten-free-bread-market-sales-surge/</a:t>
            </a:r>
            <a:endParaRPr/>
          </a:p>
          <a:p>
            <a:pPr indent="0" lvl="0" marL="0" rtl="0" algn="l">
              <a:spcBef>
                <a:spcPts val="1600"/>
              </a:spcBef>
              <a:spcAft>
                <a:spcPts val="0"/>
              </a:spcAft>
              <a:buNone/>
            </a:pPr>
            <a:r>
              <a:rPr lang="en" sz="1100" u="sng">
                <a:solidFill>
                  <a:schemeClr val="hlink"/>
                </a:solidFill>
                <a:hlinkClick r:id="rId5"/>
              </a:rPr>
              <a:t>https://wholegrainscouncil.org/newsroom/whole-grain-statistics</a:t>
            </a:r>
            <a:endParaRPr/>
          </a:p>
          <a:p>
            <a:pPr indent="0" lvl="0" marL="0" rtl="0" algn="l">
              <a:spcBef>
                <a:spcPts val="1600"/>
              </a:spcBef>
              <a:spcAft>
                <a:spcPts val="0"/>
              </a:spcAft>
              <a:buNone/>
            </a:pPr>
            <a:r>
              <a:rPr lang="en" sz="1100" u="sng">
                <a:solidFill>
                  <a:schemeClr val="hlink"/>
                </a:solidFill>
                <a:hlinkClick r:id="rId6"/>
              </a:rPr>
              <a:t>https://www.statista.com/statistics/191192/fresh-bread-category-share-in-2011/</a:t>
            </a:r>
            <a:endParaRPr/>
          </a:p>
          <a:p>
            <a:pPr indent="0" lvl="0" marL="0" rtl="0" algn="l">
              <a:spcBef>
                <a:spcPts val="1600"/>
              </a:spcBef>
              <a:spcAft>
                <a:spcPts val="0"/>
              </a:spcAft>
              <a:buNone/>
            </a:pPr>
            <a:r>
              <a:rPr lang="en" sz="1100" u="sng">
                <a:solidFill>
                  <a:schemeClr val="hlink"/>
                </a:solidFill>
                <a:hlinkClick r:id="rId7"/>
              </a:rPr>
              <a:t>http://www.magazinebbm.com/english/world-bread-and-bakery-products-market/.html</a:t>
            </a:r>
            <a:endParaRPr/>
          </a:p>
          <a:p>
            <a:pPr indent="0" lvl="0" marL="0" rtl="0" algn="l">
              <a:spcBef>
                <a:spcPts val="1600"/>
              </a:spcBef>
              <a:spcAft>
                <a:spcPts val="0"/>
              </a:spcAft>
              <a:buNone/>
            </a:pPr>
            <a:r>
              <a:rPr lang="en" sz="1100" u="sng">
                <a:solidFill>
                  <a:schemeClr val="hlink"/>
                </a:solidFill>
                <a:hlinkClick r:id="rId8"/>
              </a:rPr>
              <a:t>https://ranking-empresas.eleconomista.es/sector-1071.html</a:t>
            </a:r>
            <a:endParaRPr/>
          </a:p>
          <a:p>
            <a:pPr indent="0" lvl="0" marL="0" rtl="0" algn="l">
              <a:spcBef>
                <a:spcPts val="1600"/>
              </a:spcBef>
              <a:spcAft>
                <a:spcPts val="0"/>
              </a:spcAft>
              <a:buNone/>
            </a:pPr>
            <a:r>
              <a:rPr lang="en" sz="1100" u="sng">
                <a:solidFill>
                  <a:schemeClr val="hlink"/>
                </a:solidFill>
                <a:hlinkClick r:id="rId9"/>
              </a:rPr>
              <a:t>https://www.cmegroup.com/es/education/featured-reports/wheat-will-high-inventory-further-dent-prices.html</a:t>
            </a:r>
            <a:endParaRPr sz="1100"/>
          </a:p>
          <a:p>
            <a:pPr indent="0" lvl="0" marL="0" rtl="0" algn="l">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pic>
        <p:nvPicPr>
          <p:cNvPr id="61" name="Google Shape;61;p14"/>
          <p:cNvPicPr preferRelativeResize="0"/>
          <p:nvPr/>
        </p:nvPicPr>
        <p:blipFill>
          <a:blip r:embed="rId3">
            <a:alphaModFix/>
          </a:blip>
          <a:stretch>
            <a:fillRect/>
          </a:stretch>
        </p:blipFill>
        <p:spPr>
          <a:xfrm>
            <a:off x="3564200" y="923100"/>
            <a:ext cx="5245700" cy="3297300"/>
          </a:xfrm>
          <a:prstGeom prst="rect">
            <a:avLst/>
          </a:prstGeom>
          <a:noFill/>
          <a:ln>
            <a:noFill/>
          </a:ln>
        </p:spPr>
      </p:pic>
      <p:sp>
        <p:nvSpPr>
          <p:cNvPr id="62" name="Google Shape;62;p14"/>
          <p:cNvSpPr txBox="1"/>
          <p:nvPr/>
        </p:nvSpPr>
        <p:spPr>
          <a:xfrm>
            <a:off x="467600" y="1506650"/>
            <a:ext cx="2878200" cy="3210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Este es un modelo estratégico que sirve para definir el nivel de competitividad dentro de una industria.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Se debe tomar en cuenta la </a:t>
            </a:r>
            <a:r>
              <a:rPr lang="en"/>
              <a:t>misión</a:t>
            </a:r>
            <a:r>
              <a:rPr lang="en"/>
              <a:t>, </a:t>
            </a:r>
            <a:r>
              <a:rPr lang="en"/>
              <a:t>visión</a:t>
            </a:r>
            <a:r>
              <a:rPr lang="en"/>
              <a:t> y los valores de una empresa para poder definir las estrategias con base a lo que se desarrolle con esta herramienta. </a:t>
            </a:r>
            <a:endParaRPr/>
          </a:p>
          <a:p>
            <a:pPr indent="0" lvl="0" marL="0" rtl="0" algn="just">
              <a:spcBef>
                <a:spcPts val="0"/>
              </a:spcBef>
              <a:spcAft>
                <a:spcPts val="0"/>
              </a:spcAft>
              <a:buNone/>
            </a:pPr>
            <a:r>
              <a:t/>
            </a:r>
            <a:endParaRPr/>
          </a:p>
        </p:txBody>
      </p:sp>
      <p:sp>
        <p:nvSpPr>
          <p:cNvPr id="63" name="Google Shape;63;p14"/>
          <p:cNvSpPr txBox="1"/>
          <p:nvPr/>
        </p:nvSpPr>
        <p:spPr>
          <a:xfrm>
            <a:off x="467600" y="549000"/>
            <a:ext cx="3096600" cy="7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5 fuerzas competitivas de Michael Porter</a:t>
            </a:r>
            <a:endParaRPr b="1"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Qué se debe tomar en cuenta para realizar el análisis</a:t>
            </a:r>
            <a:endParaRPr/>
          </a:p>
          <a:p>
            <a:pPr indent="0" lvl="0" marL="0" rtl="0" algn="l">
              <a:spcBef>
                <a:spcPts val="0"/>
              </a:spcBef>
              <a:spcAft>
                <a:spcPts val="0"/>
              </a:spcAft>
              <a:buNone/>
            </a:pPr>
            <a:r>
              <a:t/>
            </a:r>
            <a:endParaRPr/>
          </a:p>
        </p:txBody>
      </p:sp>
      <p:sp>
        <p:nvSpPr>
          <p:cNvPr id="69" name="Google Shape;69;p15"/>
          <p:cNvSpPr txBox="1"/>
          <p:nvPr>
            <p:ph idx="1" type="body"/>
          </p:nvPr>
        </p:nvSpPr>
        <p:spPr>
          <a:xfrm>
            <a:off x="311700" y="153695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AutoNum type="arabicPeriod"/>
            </a:pPr>
            <a:r>
              <a:rPr lang="en">
                <a:solidFill>
                  <a:srgbClr val="000000"/>
                </a:solidFill>
              </a:rPr>
              <a:t>Misión, visión y valores.</a:t>
            </a:r>
            <a:endParaRPr>
              <a:solidFill>
                <a:srgbClr val="000000"/>
              </a:solidFill>
            </a:endParaRPr>
          </a:p>
          <a:p>
            <a:pPr indent="-342900" lvl="0" marL="457200" rtl="0" algn="l">
              <a:spcBef>
                <a:spcPts val="0"/>
              </a:spcBef>
              <a:spcAft>
                <a:spcPts val="0"/>
              </a:spcAft>
              <a:buClr>
                <a:srgbClr val="000000"/>
              </a:buClr>
              <a:buSzPts val="1800"/>
              <a:buAutoNum type="arabicPeriod"/>
            </a:pPr>
            <a:r>
              <a:rPr lang="en">
                <a:solidFill>
                  <a:srgbClr val="000000"/>
                </a:solidFill>
              </a:rPr>
              <a:t>La ventaja competitiva de mercado (EGC)</a:t>
            </a:r>
            <a:endParaRPr>
              <a:solidFill>
                <a:srgbClr val="000000"/>
              </a:solidFill>
            </a:endParaRPr>
          </a:p>
          <a:p>
            <a:pPr indent="-342900" lvl="0" marL="457200" rtl="0" algn="l">
              <a:spcBef>
                <a:spcPts val="0"/>
              </a:spcBef>
              <a:spcAft>
                <a:spcPts val="0"/>
              </a:spcAft>
              <a:buClr>
                <a:srgbClr val="000000"/>
              </a:buClr>
              <a:buSzPts val="1800"/>
              <a:buAutoNum type="arabicPeriod"/>
            </a:pPr>
            <a:r>
              <a:rPr lang="en">
                <a:solidFill>
                  <a:srgbClr val="000000"/>
                </a:solidFill>
              </a:rPr>
              <a:t>Objetivos de la empresa</a:t>
            </a:r>
            <a:endParaRPr>
              <a:solidFill>
                <a:srgbClr val="000000"/>
              </a:solidFill>
            </a:endParaRPr>
          </a:p>
          <a:p>
            <a:pPr indent="-342900" lvl="0" marL="457200" rtl="0" algn="l">
              <a:spcBef>
                <a:spcPts val="0"/>
              </a:spcBef>
              <a:spcAft>
                <a:spcPts val="0"/>
              </a:spcAft>
              <a:buClr>
                <a:srgbClr val="000000"/>
              </a:buClr>
              <a:buSzPts val="1800"/>
              <a:buAutoNum type="arabicPeriod"/>
            </a:pPr>
            <a:r>
              <a:rPr lang="en">
                <a:solidFill>
                  <a:srgbClr val="000000"/>
                </a:solidFill>
              </a:rPr>
              <a:t>La </a:t>
            </a:r>
            <a:r>
              <a:rPr lang="en">
                <a:solidFill>
                  <a:srgbClr val="000000"/>
                </a:solidFill>
              </a:rPr>
              <a:t>responsabilidad</a:t>
            </a:r>
            <a:r>
              <a:rPr lang="en">
                <a:solidFill>
                  <a:srgbClr val="000000"/>
                </a:solidFill>
              </a:rPr>
              <a:t>, recursos y la </a:t>
            </a:r>
            <a:r>
              <a:rPr lang="en">
                <a:solidFill>
                  <a:srgbClr val="000000"/>
                </a:solidFill>
              </a:rPr>
              <a:t>colaboración</a:t>
            </a:r>
            <a:r>
              <a:rPr lang="en">
                <a:solidFill>
                  <a:srgbClr val="000000"/>
                </a:solidFill>
              </a:rPr>
              <a:t> entre las </a:t>
            </a:r>
            <a:r>
              <a:rPr lang="en">
                <a:solidFill>
                  <a:srgbClr val="000000"/>
                </a:solidFill>
              </a:rPr>
              <a:t>áreas</a:t>
            </a:r>
            <a:endParaRPr>
              <a:solidFill>
                <a:srgbClr val="000000"/>
              </a:solidFill>
            </a:endParaRPr>
          </a:p>
          <a:p>
            <a:pPr indent="0" lvl="0" marL="0" rtl="0" algn="just">
              <a:spcBef>
                <a:spcPts val="1600"/>
              </a:spcBef>
              <a:spcAft>
                <a:spcPts val="1600"/>
              </a:spcAft>
              <a:buNone/>
            </a:pPr>
            <a:r>
              <a:rPr lang="en">
                <a:solidFill>
                  <a:srgbClr val="000000"/>
                </a:solidFill>
              </a:rPr>
              <a:t>A partir de estos factores se debe analizar cada una de las fuerzas competitivas, en las que se debe tomar en cuenta que pueden haber cambios (como fuerzas externas que no podemos controlar).</a:t>
            </a:r>
            <a:endParaRPr>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226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INDUSTRIA PANADERA</a:t>
            </a:r>
            <a:endParaRPr/>
          </a:p>
          <a:p>
            <a:pPr indent="0" lvl="0" marL="0" rtl="0" algn="l">
              <a:spcBef>
                <a:spcPts val="0"/>
              </a:spcBef>
              <a:spcAft>
                <a:spcPts val="0"/>
              </a:spcAft>
              <a:buNone/>
            </a:pPr>
            <a:r>
              <a:rPr lang="en"/>
              <a:t>		</a:t>
            </a:r>
            <a:endParaRPr/>
          </a:p>
        </p:txBody>
      </p:sp>
      <p:sp>
        <p:nvSpPr>
          <p:cNvPr id="75" name="Google Shape;75;p16"/>
          <p:cNvSpPr txBox="1"/>
          <p:nvPr>
            <p:ph idx="1" type="body"/>
          </p:nvPr>
        </p:nvSpPr>
        <p:spPr>
          <a:xfrm>
            <a:off x="135050" y="965425"/>
            <a:ext cx="51330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Es una industria que trabaja en tres sectores de trabajo: </a:t>
            </a:r>
            <a:endParaRPr>
              <a:solidFill>
                <a:srgbClr val="000000"/>
              </a:solidFill>
            </a:endParaRPr>
          </a:p>
          <a:p>
            <a:pPr indent="-317500" lvl="2" marL="1371600" rtl="0" algn="l">
              <a:spcBef>
                <a:spcPts val="0"/>
              </a:spcBef>
              <a:spcAft>
                <a:spcPts val="0"/>
              </a:spcAft>
              <a:buClr>
                <a:srgbClr val="000000"/>
              </a:buClr>
              <a:buSzPts val="1400"/>
              <a:buChar char="-"/>
            </a:pPr>
            <a:r>
              <a:rPr lang="en">
                <a:solidFill>
                  <a:srgbClr val="000000"/>
                </a:solidFill>
              </a:rPr>
              <a:t>Primario: agricultura</a:t>
            </a:r>
            <a:endParaRPr>
              <a:solidFill>
                <a:srgbClr val="000000"/>
              </a:solidFill>
            </a:endParaRPr>
          </a:p>
          <a:p>
            <a:pPr indent="-317500" lvl="2" marL="1371600" rtl="0" algn="l">
              <a:spcBef>
                <a:spcPts val="0"/>
              </a:spcBef>
              <a:spcAft>
                <a:spcPts val="0"/>
              </a:spcAft>
              <a:buClr>
                <a:srgbClr val="000000"/>
              </a:buClr>
              <a:buSzPts val="1400"/>
              <a:buChar char="-"/>
            </a:pPr>
            <a:r>
              <a:rPr lang="en">
                <a:solidFill>
                  <a:srgbClr val="000000"/>
                </a:solidFill>
              </a:rPr>
              <a:t>Secundario: industrial</a:t>
            </a:r>
            <a:endParaRPr>
              <a:solidFill>
                <a:srgbClr val="000000"/>
              </a:solidFill>
            </a:endParaRPr>
          </a:p>
          <a:p>
            <a:pPr indent="-317500" lvl="2" marL="1371600" rtl="0" algn="l">
              <a:spcBef>
                <a:spcPts val="0"/>
              </a:spcBef>
              <a:spcAft>
                <a:spcPts val="0"/>
              </a:spcAft>
              <a:buClr>
                <a:srgbClr val="000000"/>
              </a:buClr>
              <a:buSzPts val="1400"/>
              <a:buChar char="-"/>
            </a:pPr>
            <a:r>
              <a:rPr lang="en">
                <a:solidFill>
                  <a:srgbClr val="000000"/>
                </a:solidFill>
              </a:rPr>
              <a:t>Terciario: servicios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Maneja un producto básico que el hombre ha necesitado desde la </a:t>
            </a:r>
            <a:r>
              <a:rPr lang="en">
                <a:solidFill>
                  <a:srgbClr val="000000"/>
                </a:solidFill>
              </a:rPr>
              <a:t>antigüedad</a:t>
            </a:r>
            <a:r>
              <a:rPr lang="en">
                <a:solidFill>
                  <a:srgbClr val="000000"/>
                </a:solidFill>
              </a:rPr>
              <a:t>.</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Se relaciona con el concepto artesanal y familiar.</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Actualmente se </a:t>
            </a:r>
            <a:r>
              <a:rPr lang="en">
                <a:solidFill>
                  <a:srgbClr val="000000"/>
                </a:solidFill>
              </a:rPr>
              <a:t>encuentra</a:t>
            </a:r>
            <a:r>
              <a:rPr lang="en">
                <a:solidFill>
                  <a:srgbClr val="000000"/>
                </a:solidFill>
              </a:rPr>
              <a:t> en </a:t>
            </a:r>
            <a:r>
              <a:rPr lang="en">
                <a:solidFill>
                  <a:srgbClr val="000000"/>
                </a:solidFill>
              </a:rPr>
              <a:t>expansión</a:t>
            </a:r>
            <a:r>
              <a:rPr lang="en">
                <a:solidFill>
                  <a:srgbClr val="000000"/>
                </a:solidFill>
              </a:rPr>
              <a:t> y crecimiento. Cuenta con una variedad amplia de tipos de panes correspondientes a un mercado diferente.</a:t>
            </a:r>
            <a:endParaRPr>
              <a:solidFill>
                <a:srgbClr val="000000"/>
              </a:solidFill>
            </a:endParaRPr>
          </a:p>
        </p:txBody>
      </p:sp>
      <p:pic>
        <p:nvPicPr>
          <p:cNvPr id="76" name="Google Shape;76;p16"/>
          <p:cNvPicPr preferRelativeResize="0"/>
          <p:nvPr/>
        </p:nvPicPr>
        <p:blipFill>
          <a:blip r:embed="rId3">
            <a:alphaModFix/>
          </a:blip>
          <a:stretch>
            <a:fillRect/>
          </a:stretch>
        </p:blipFill>
        <p:spPr>
          <a:xfrm>
            <a:off x="5171075" y="754500"/>
            <a:ext cx="2952750" cy="1552575"/>
          </a:xfrm>
          <a:prstGeom prst="rect">
            <a:avLst/>
          </a:prstGeom>
          <a:noFill/>
          <a:ln>
            <a:noFill/>
          </a:ln>
        </p:spPr>
      </p:pic>
      <p:pic>
        <p:nvPicPr>
          <p:cNvPr id="77" name="Google Shape;77;p16"/>
          <p:cNvPicPr preferRelativeResize="0"/>
          <p:nvPr/>
        </p:nvPicPr>
        <p:blipFill>
          <a:blip r:embed="rId4">
            <a:alphaModFix/>
          </a:blip>
          <a:stretch>
            <a:fillRect/>
          </a:stretch>
        </p:blipFill>
        <p:spPr>
          <a:xfrm>
            <a:off x="5444700" y="2501025"/>
            <a:ext cx="3654626" cy="2569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3" name="Google Shape;83;p17"/>
          <p:cNvPicPr preferRelativeResize="0"/>
          <p:nvPr/>
        </p:nvPicPr>
        <p:blipFill>
          <a:blip r:embed="rId3">
            <a:alphaModFix/>
          </a:blip>
          <a:stretch>
            <a:fillRect/>
          </a:stretch>
        </p:blipFill>
        <p:spPr>
          <a:xfrm>
            <a:off x="0" y="33350"/>
            <a:ext cx="9144000" cy="5076825"/>
          </a:xfrm>
          <a:prstGeom prst="rect">
            <a:avLst/>
          </a:prstGeom>
          <a:noFill/>
          <a:ln>
            <a:noFill/>
          </a:ln>
        </p:spPr>
      </p:pic>
      <p:sp>
        <p:nvSpPr>
          <p:cNvPr id="84" name="Google Shape;84;p17"/>
          <p:cNvSpPr txBox="1"/>
          <p:nvPr>
            <p:ph type="title"/>
          </p:nvPr>
        </p:nvSpPr>
        <p:spPr>
          <a:xfrm>
            <a:off x="281125" y="21019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rgbClr val="FFFFFF"/>
                </a:solidFill>
              </a:rPr>
              <a:t>Proveedores</a:t>
            </a:r>
            <a:endParaRPr b="1" sz="60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8"/>
          <p:cNvSpPr txBox="1"/>
          <p:nvPr>
            <p:ph idx="1" type="body"/>
          </p:nvPr>
        </p:nvSpPr>
        <p:spPr>
          <a:xfrm>
            <a:off x="457200" y="583000"/>
            <a:ext cx="51954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a:solidFill>
                  <a:srgbClr val="000000"/>
                </a:solidFill>
              </a:rPr>
              <a:t>Concentración de un número de varios proveedores y un número de empresas alto que compra la materia prima.</a:t>
            </a:r>
            <a:endParaRPr>
              <a:solidFill>
                <a:srgbClr val="000000"/>
              </a:solidFill>
            </a:endParaRPr>
          </a:p>
          <a:p>
            <a:pPr indent="0" lvl="0" marL="0" rtl="0" algn="just">
              <a:lnSpc>
                <a:spcPct val="100000"/>
              </a:lnSpc>
              <a:spcBef>
                <a:spcPts val="3000"/>
              </a:spcBef>
              <a:spcAft>
                <a:spcPts val="0"/>
              </a:spcAft>
              <a:buNone/>
            </a:pPr>
            <a:r>
              <a:rPr lang="en">
                <a:solidFill>
                  <a:srgbClr val="000000"/>
                </a:solidFill>
              </a:rPr>
              <a:t>El volumen de compra es alto ya que los </a:t>
            </a:r>
            <a:r>
              <a:rPr lang="en">
                <a:solidFill>
                  <a:srgbClr val="000000"/>
                </a:solidFill>
              </a:rPr>
              <a:t>proveedores</a:t>
            </a:r>
            <a:r>
              <a:rPr lang="en">
                <a:solidFill>
                  <a:srgbClr val="000000"/>
                </a:solidFill>
              </a:rPr>
              <a:t> son personas en el sector primario que distribuyen sus </a:t>
            </a:r>
            <a:r>
              <a:rPr lang="en">
                <a:solidFill>
                  <a:srgbClr val="000000"/>
                </a:solidFill>
              </a:rPr>
              <a:t>productos</a:t>
            </a:r>
            <a:r>
              <a:rPr lang="en">
                <a:solidFill>
                  <a:srgbClr val="000000"/>
                </a:solidFill>
              </a:rPr>
              <a:t> a numerables empresas panaderas.</a:t>
            </a:r>
            <a:endParaRPr>
              <a:solidFill>
                <a:srgbClr val="000000"/>
              </a:solidFill>
            </a:endParaRPr>
          </a:p>
          <a:p>
            <a:pPr indent="0" lvl="0" marL="0" rtl="0" algn="just">
              <a:lnSpc>
                <a:spcPct val="100000"/>
              </a:lnSpc>
              <a:spcBef>
                <a:spcPts val="3000"/>
              </a:spcBef>
              <a:spcAft>
                <a:spcPts val="0"/>
              </a:spcAft>
              <a:buNone/>
            </a:pPr>
            <a:r>
              <a:rPr lang="en">
                <a:solidFill>
                  <a:srgbClr val="000000"/>
                </a:solidFill>
              </a:rPr>
              <a:t>Los costos en las materias primas impactan directamente en el costo de </a:t>
            </a:r>
            <a:r>
              <a:rPr lang="en">
                <a:solidFill>
                  <a:srgbClr val="000000"/>
                </a:solidFill>
              </a:rPr>
              <a:t>producción</a:t>
            </a:r>
            <a:r>
              <a:rPr lang="en">
                <a:solidFill>
                  <a:srgbClr val="000000"/>
                </a:solidFill>
              </a:rPr>
              <a:t> y por lo tanto en el precio del producto hacia el mercado.</a:t>
            </a:r>
            <a:endParaRPr>
              <a:solidFill>
                <a:srgbClr val="000000"/>
              </a:solidFill>
            </a:endParaRPr>
          </a:p>
          <a:p>
            <a:pPr indent="0" lvl="0" marL="0" rtl="0" algn="just">
              <a:lnSpc>
                <a:spcPct val="100000"/>
              </a:lnSpc>
              <a:spcBef>
                <a:spcPts val="3000"/>
              </a:spcBef>
              <a:spcAft>
                <a:spcPts val="0"/>
              </a:spcAft>
              <a:buNone/>
            </a:pPr>
            <a:r>
              <a:t/>
            </a:r>
            <a:endParaRPr>
              <a:solidFill>
                <a:srgbClr val="000000"/>
              </a:solidFill>
            </a:endParaRPr>
          </a:p>
          <a:p>
            <a:pPr indent="0" lvl="0" marL="0" rtl="0" algn="just">
              <a:spcBef>
                <a:spcPts val="3000"/>
              </a:spcBef>
              <a:spcAft>
                <a:spcPts val="1600"/>
              </a:spcAft>
              <a:buNone/>
            </a:pPr>
            <a:r>
              <a:t/>
            </a:r>
            <a:endParaRPr/>
          </a:p>
        </p:txBody>
      </p:sp>
      <p:pic>
        <p:nvPicPr>
          <p:cNvPr id="90" name="Google Shape;90;p18"/>
          <p:cNvPicPr preferRelativeResize="0"/>
          <p:nvPr/>
        </p:nvPicPr>
        <p:blipFill>
          <a:blip r:embed="rId3">
            <a:alphaModFix/>
          </a:blip>
          <a:stretch>
            <a:fillRect/>
          </a:stretch>
        </p:blipFill>
        <p:spPr>
          <a:xfrm>
            <a:off x="6472800" y="1119630"/>
            <a:ext cx="1936900" cy="29042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4" name="Shape 94"/>
        <p:cNvGrpSpPr/>
        <p:nvPr/>
      </p:nvGrpSpPr>
      <p:grpSpPr>
        <a:xfrm>
          <a:off x="0" y="0"/>
          <a:ext cx="0" cy="0"/>
          <a:chOff x="0" y="0"/>
          <a:chExt cx="0" cy="0"/>
        </a:xfrm>
      </p:grpSpPr>
      <p:sp>
        <p:nvSpPr>
          <p:cNvPr id="95" name="Google Shape;95;p19"/>
          <p:cNvSpPr/>
          <p:nvPr/>
        </p:nvSpPr>
        <p:spPr>
          <a:xfrm>
            <a:off x="-14050" y="-42150"/>
            <a:ext cx="9289200" cy="5326200"/>
          </a:xfrm>
          <a:prstGeom prst="rect">
            <a:avLst/>
          </a:prstGeom>
          <a:solidFill>
            <a:srgbClr val="000000">
              <a:alpha val="424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9"/>
          <p:cNvSpPr txBox="1"/>
          <p:nvPr>
            <p:ph type="title"/>
          </p:nvPr>
        </p:nvSpPr>
        <p:spPr>
          <a:xfrm>
            <a:off x="311700" y="17800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rgbClr val="FFFFFF"/>
                </a:solidFill>
              </a:rPr>
              <a:t>Competidores </a:t>
            </a:r>
            <a:endParaRPr b="1" sz="6000">
              <a:solidFill>
                <a:srgbClr val="FFFFFF"/>
              </a:solidFill>
            </a:endParaRPr>
          </a:p>
          <a:p>
            <a:pPr indent="0" lvl="0" marL="0" rtl="0" algn="ctr">
              <a:spcBef>
                <a:spcPts val="0"/>
              </a:spcBef>
              <a:spcAft>
                <a:spcPts val="0"/>
              </a:spcAft>
              <a:buNone/>
            </a:pPr>
            <a:r>
              <a:rPr b="1" lang="en" sz="6000">
                <a:solidFill>
                  <a:srgbClr val="FFFFFF"/>
                </a:solidFill>
              </a:rPr>
              <a:t>directos</a:t>
            </a:r>
            <a:endParaRPr b="1" sz="60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20"/>
          <p:cNvSpPr txBox="1"/>
          <p:nvPr/>
        </p:nvSpPr>
        <p:spPr>
          <a:xfrm>
            <a:off x="299300" y="568975"/>
            <a:ext cx="5612700" cy="4185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800">
                <a:solidFill>
                  <a:schemeClr val="dk1"/>
                </a:solidFill>
              </a:rPr>
              <a:t>El </a:t>
            </a:r>
            <a:r>
              <a:rPr lang="en" sz="1800">
                <a:solidFill>
                  <a:schemeClr val="dk1"/>
                </a:solidFill>
              </a:rPr>
              <a:t>interés</a:t>
            </a:r>
            <a:r>
              <a:rPr lang="en" sz="1800">
                <a:solidFill>
                  <a:schemeClr val="dk1"/>
                </a:solidFill>
              </a:rPr>
              <a:t> en participar en dicho </a:t>
            </a:r>
            <a:r>
              <a:rPr lang="en" sz="1800">
                <a:solidFill>
                  <a:schemeClr val="dk1"/>
                </a:solidFill>
              </a:rPr>
              <a:t>mercado</a:t>
            </a:r>
            <a:r>
              <a:rPr lang="en" sz="1800">
                <a:solidFill>
                  <a:schemeClr val="dk1"/>
                </a:solidFill>
              </a:rPr>
              <a:t> se genera cuando el rendimiento del capital es mayor a los costos.</a:t>
            </a:r>
            <a:endParaRPr sz="1800">
              <a:solidFill>
                <a:schemeClr val="dk1"/>
              </a:solidFill>
            </a:endParaRPr>
          </a:p>
          <a:p>
            <a:pPr indent="0" lvl="0" marL="0" rtl="0" algn="just">
              <a:spcBef>
                <a:spcPts val="3000"/>
              </a:spcBef>
              <a:spcAft>
                <a:spcPts val="0"/>
              </a:spcAft>
              <a:buNone/>
            </a:pPr>
            <a:r>
              <a:rPr lang="en" sz="1800">
                <a:solidFill>
                  <a:schemeClr val="dk1"/>
                </a:solidFill>
              </a:rPr>
              <a:t>Detectar a empresas con </a:t>
            </a:r>
            <a:r>
              <a:rPr lang="en" sz="1800">
                <a:solidFill>
                  <a:schemeClr val="dk1"/>
                </a:solidFill>
              </a:rPr>
              <a:t>características</a:t>
            </a:r>
            <a:r>
              <a:rPr lang="en" sz="1800">
                <a:solidFill>
                  <a:schemeClr val="dk1"/>
                </a:solidFill>
              </a:rPr>
              <a:t> </a:t>
            </a:r>
            <a:r>
              <a:rPr lang="en" sz="1800">
                <a:solidFill>
                  <a:schemeClr val="dk1"/>
                </a:solidFill>
              </a:rPr>
              <a:t>económicas o productos similares en el mercado.</a:t>
            </a:r>
            <a:endParaRPr sz="1800">
              <a:solidFill>
                <a:schemeClr val="dk1"/>
              </a:solidFill>
            </a:endParaRPr>
          </a:p>
          <a:p>
            <a:pPr indent="0" lvl="0" marL="0" rtl="0" algn="just">
              <a:spcBef>
                <a:spcPts val="3000"/>
              </a:spcBef>
              <a:spcAft>
                <a:spcPts val="3000"/>
              </a:spcAft>
              <a:buNone/>
            </a:pPr>
            <a:r>
              <a:rPr lang="en" sz="1800">
                <a:solidFill>
                  <a:schemeClr val="dk1"/>
                </a:solidFill>
              </a:rPr>
              <a:t>Hay 6 tipos de barreras diferentes: la economía de escalas,  la diferenciación, el requerimiento de capital, el acceso a canales de distribución o las ventajas de los costos independientes.</a:t>
            </a:r>
            <a:endParaRPr sz="1800">
              <a:solidFill>
                <a:schemeClr val="dk1"/>
              </a:solidFill>
            </a:endParaRPr>
          </a:p>
        </p:txBody>
      </p:sp>
      <p:pic>
        <p:nvPicPr>
          <p:cNvPr id="102" name="Google Shape;102;p20"/>
          <p:cNvPicPr preferRelativeResize="0"/>
          <p:nvPr/>
        </p:nvPicPr>
        <p:blipFill>
          <a:blip r:embed="rId3">
            <a:alphaModFix/>
          </a:blip>
          <a:stretch>
            <a:fillRect/>
          </a:stretch>
        </p:blipFill>
        <p:spPr>
          <a:xfrm>
            <a:off x="5340250" y="3122200"/>
            <a:ext cx="3841700" cy="2006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9" name="Google Shape;109;p21"/>
          <p:cNvPicPr preferRelativeResize="0"/>
          <p:nvPr/>
        </p:nvPicPr>
        <p:blipFill>
          <a:blip r:embed="rId3">
            <a:alphaModFix/>
          </a:blip>
          <a:stretch>
            <a:fillRect/>
          </a:stretch>
        </p:blipFill>
        <p:spPr>
          <a:xfrm>
            <a:off x="-3273" y="-928"/>
            <a:ext cx="9147273" cy="5143500"/>
          </a:xfrm>
          <a:prstGeom prst="rect">
            <a:avLst/>
          </a:prstGeom>
          <a:noFill/>
          <a:ln>
            <a:noFill/>
          </a:ln>
        </p:spPr>
      </p:pic>
      <p:sp>
        <p:nvSpPr>
          <p:cNvPr id="110" name="Google Shape;110;p21"/>
          <p:cNvSpPr txBox="1"/>
          <p:nvPr/>
        </p:nvSpPr>
        <p:spPr>
          <a:xfrm>
            <a:off x="-100725" y="1062600"/>
            <a:ext cx="4096500" cy="11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1"/>
          <p:cNvSpPr txBox="1"/>
          <p:nvPr>
            <p:ph type="title"/>
          </p:nvPr>
        </p:nvSpPr>
        <p:spPr>
          <a:xfrm>
            <a:off x="128275" y="15906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rgbClr val="FFFFFF"/>
                </a:solidFill>
              </a:rPr>
              <a:t>Clientes</a:t>
            </a:r>
            <a:endParaRPr b="1" sz="6000">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